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4"/>
  </p:sldMasterIdLst>
  <p:sldIdLst>
    <p:sldId id="256" r:id="rId5"/>
    <p:sldId id="266" r:id="rId6"/>
    <p:sldId id="268" r:id="rId7"/>
    <p:sldId id="267" r:id="rId8"/>
    <p:sldId id="269" r:id="rId9"/>
    <p:sldId id="270" r:id="rId10"/>
    <p:sldId id="274" r:id="rId11"/>
    <p:sldId id="271" r:id="rId12"/>
    <p:sldId id="275" r:id="rId13"/>
    <p:sldId id="276" r:id="rId14"/>
    <p:sldId id="272" r:id="rId15"/>
    <p:sldId id="277" r:id="rId16"/>
    <p:sldId id="278" r:id="rId17"/>
    <p:sldId id="27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DAE4"/>
    <a:srgbClr val="EFED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093188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80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348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4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13874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35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8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05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496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45504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5360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090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C033A32-5EF7-99BF-5E48-6432CC3C9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000" dirty="0"/>
              <a:t>High Quality Replay recording</a:t>
            </a:r>
            <a:br>
              <a:rPr lang="en-US" altLang="ko-KR" sz="4000" dirty="0"/>
            </a:br>
            <a:endParaRPr lang="ko-KR" altLang="en-US" sz="4000" dirty="0"/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E5CAD9A3-7F8B-F0F7-5C44-93BA274900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윤태웅</a:t>
            </a:r>
          </a:p>
        </p:txBody>
      </p:sp>
    </p:spTree>
    <p:extLst>
      <p:ext uri="{BB962C8B-B14F-4D97-AF65-F5344CB8AC3E}">
        <p14:creationId xmlns:p14="http://schemas.microsoft.com/office/powerpoint/2010/main" val="272895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9F8D05A-1601-2BD6-84A9-EE3C6CA1C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 err="1"/>
              <a:t>고퀄리티</a:t>
            </a:r>
            <a:r>
              <a:rPr lang="ko-KR" altLang="en-US" dirty="0"/>
              <a:t> 렌더링</a:t>
            </a:r>
            <a:r>
              <a:rPr lang="en-US" altLang="ko-KR" dirty="0"/>
              <a:t>(</a:t>
            </a:r>
            <a:r>
              <a:rPr lang="en-US" altLang="ko-KR" dirty="0" err="1"/>
              <a:t>ReSTIR</a:t>
            </a:r>
            <a:r>
              <a:rPr lang="en-US" altLang="ko-KR" dirty="0"/>
              <a:t> GI)</a:t>
            </a:r>
            <a:endParaRPr lang="ko-KR" altLang="en-US" dirty="0"/>
          </a:p>
        </p:txBody>
      </p:sp>
      <p:pic>
        <p:nvPicPr>
          <p:cNvPr id="6" name="그림 5" descr="텍스트, 나무이(가) 표시된 사진&#10;&#10;자동 생성된 설명">
            <a:extLst>
              <a:ext uri="{FF2B5EF4-FFF2-40B4-BE49-F238E27FC236}">
                <a16:creationId xmlns:a16="http://schemas.microsoft.com/office/drawing/2014/main" id="{5AD15F63-F4EF-3E3C-136E-A6E076AB812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443567"/>
            <a:ext cx="4031023" cy="35073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3A48DB3-8B6F-50CC-B9A3-D4792935A41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988" y="1443567"/>
            <a:ext cx="3952929" cy="237528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5068A24-361F-C2E4-7E79-3B863D231C0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109" y="4165408"/>
            <a:ext cx="3958808" cy="23752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4B90ED-60C6-3065-DC46-57F5D26AC2D5}"/>
              </a:ext>
            </a:extLst>
          </p:cNvPr>
          <p:cNvSpPr txBox="1"/>
          <p:nvPr/>
        </p:nvSpPr>
        <p:spPr>
          <a:xfrm>
            <a:off x="1371600" y="5105400"/>
            <a:ext cx="49322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Nvidia</a:t>
            </a:r>
            <a:r>
              <a:rPr lang="ko-KR" altLang="en-US" sz="2000" dirty="0"/>
              <a:t>연구진들의 </a:t>
            </a:r>
            <a:r>
              <a:rPr lang="en-US" altLang="ko-KR" sz="2000" dirty="0"/>
              <a:t>Unreal Engine</a:t>
            </a:r>
            <a:r>
              <a:rPr lang="ko-KR" altLang="en-US" sz="2000" dirty="0"/>
              <a:t>소스코드인 </a:t>
            </a:r>
            <a:r>
              <a:rPr lang="en-US" altLang="ko-KR" sz="2000" dirty="0" err="1"/>
              <a:t>NvRTX</a:t>
            </a:r>
            <a:r>
              <a:rPr lang="ko-KR" altLang="en-US" sz="2000" dirty="0"/>
              <a:t>를 빌드해서</a:t>
            </a:r>
            <a:endParaRPr lang="en-US" altLang="ko-KR" sz="2000" dirty="0"/>
          </a:p>
          <a:p>
            <a:r>
              <a:rPr lang="ko-KR" altLang="en-US" sz="2000" dirty="0"/>
              <a:t>논문기술인 </a:t>
            </a:r>
            <a:r>
              <a:rPr lang="en-US" altLang="ko-KR" sz="2000" dirty="0" err="1"/>
              <a:t>ReSTIR</a:t>
            </a:r>
            <a:r>
              <a:rPr lang="en-US" altLang="ko-KR" sz="2000" dirty="0"/>
              <a:t> GI</a:t>
            </a:r>
            <a:r>
              <a:rPr lang="ko-KR" altLang="en-US" sz="2000" dirty="0"/>
              <a:t>를 사용할 수 있었습니다</a:t>
            </a:r>
            <a:endParaRPr lang="en-US" altLang="ko-KR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C7A5CF-3373-1FDA-FFCA-B381AE3AC0E0}"/>
              </a:ext>
            </a:extLst>
          </p:cNvPr>
          <p:cNvSpPr txBox="1"/>
          <p:nvPr/>
        </p:nvSpPr>
        <p:spPr>
          <a:xfrm>
            <a:off x="6787618" y="3807464"/>
            <a:ext cx="1770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ReSTIR</a:t>
            </a:r>
            <a:r>
              <a:rPr lang="en-US" altLang="ko-KR" dirty="0"/>
              <a:t> GI On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5FD92F-54D1-1DAC-DA9D-C4276AAE9769}"/>
              </a:ext>
            </a:extLst>
          </p:cNvPr>
          <p:cNvSpPr txBox="1"/>
          <p:nvPr/>
        </p:nvSpPr>
        <p:spPr>
          <a:xfrm>
            <a:off x="6725272" y="6540693"/>
            <a:ext cx="1770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ReSTIR</a:t>
            </a:r>
            <a:r>
              <a:rPr lang="en-US" altLang="ko-KR" dirty="0"/>
              <a:t> GI Off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3386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995A48-0196-4AE3-3493-A929B9E4A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비디오 </a:t>
            </a:r>
            <a:r>
              <a:rPr lang="en-US" altLang="ko-KR" dirty="0"/>
              <a:t>Encoding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BB2130D-2433-07DE-D84F-F8755D60855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52" y="1610750"/>
            <a:ext cx="4817726" cy="307555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F802A64-87A4-3B0D-2E94-AAA9E0CA17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10750"/>
            <a:ext cx="5421448" cy="31116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028D11-6ADC-220A-AEFB-1E725085D240}"/>
              </a:ext>
            </a:extLst>
          </p:cNvPr>
          <p:cNvSpPr txBox="1"/>
          <p:nvPr/>
        </p:nvSpPr>
        <p:spPr>
          <a:xfrm>
            <a:off x="928577" y="4848447"/>
            <a:ext cx="2544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AVEncoder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82C0-4987-D88C-7E46-F6E66C4A71E5}"/>
              </a:ext>
            </a:extLst>
          </p:cNvPr>
          <p:cNvSpPr txBox="1"/>
          <p:nvPr/>
        </p:nvSpPr>
        <p:spPr>
          <a:xfrm>
            <a:off x="6096000" y="4722441"/>
            <a:ext cx="2544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NVENC/h.264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CD886-C3C5-3124-B51D-497860E5B145}"/>
              </a:ext>
            </a:extLst>
          </p:cNvPr>
          <p:cNvSpPr txBox="1"/>
          <p:nvPr/>
        </p:nvSpPr>
        <p:spPr>
          <a:xfrm>
            <a:off x="1084521" y="5379925"/>
            <a:ext cx="9601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000" dirty="0" err="1">
                <a:latin typeface="+mn-ea"/>
              </a:rPr>
              <a:t>ReSTIR</a:t>
            </a:r>
            <a:r>
              <a:rPr lang="en-US" altLang="ko-KR" sz="2000" dirty="0">
                <a:latin typeface="+mn-ea"/>
              </a:rPr>
              <a:t> GI</a:t>
            </a:r>
            <a:r>
              <a:rPr lang="ko-KR" altLang="en-US" sz="2000" dirty="0">
                <a:latin typeface="+mn-ea"/>
              </a:rPr>
              <a:t>기술로 </a:t>
            </a:r>
            <a:r>
              <a:rPr lang="ko-KR" altLang="en-US" sz="2000" dirty="0" err="1">
                <a:latin typeface="+mn-ea"/>
              </a:rPr>
              <a:t>고퀄리티</a:t>
            </a:r>
            <a:r>
              <a:rPr lang="ko-KR" altLang="en-US" sz="2000" dirty="0">
                <a:latin typeface="+mn-ea"/>
              </a:rPr>
              <a:t> </a:t>
            </a:r>
            <a:r>
              <a:rPr lang="ko-KR" altLang="en-US" sz="2000" dirty="0" err="1">
                <a:latin typeface="+mn-ea"/>
              </a:rPr>
              <a:t>렌더링되는</a:t>
            </a:r>
            <a:r>
              <a:rPr lang="ko-KR" altLang="en-US" sz="2000" dirty="0">
                <a:latin typeface="+mn-ea"/>
              </a:rPr>
              <a:t> 프레임들을 동영상 파일화 하기 위해서 </a:t>
            </a:r>
            <a:r>
              <a:rPr lang="ko-KR" altLang="en-US" sz="2000" dirty="0" err="1">
                <a:latin typeface="+mn-ea"/>
              </a:rPr>
              <a:t>언리얼</a:t>
            </a:r>
            <a:r>
              <a:rPr lang="ko-KR" altLang="en-US" sz="2000" dirty="0">
                <a:latin typeface="+mn-ea"/>
              </a:rPr>
              <a:t> 엔진의 </a:t>
            </a:r>
            <a:r>
              <a:rPr lang="en-US" altLang="ko-KR" sz="2000" dirty="0" err="1">
                <a:latin typeface="+mn-ea"/>
              </a:rPr>
              <a:t>AVEncoder</a:t>
            </a:r>
            <a:r>
              <a:rPr lang="ko-KR" altLang="en-US" sz="2000" dirty="0">
                <a:latin typeface="+mn-ea"/>
              </a:rPr>
              <a:t>코드를 이용했습니다</a:t>
            </a:r>
            <a:r>
              <a:rPr lang="en-US" altLang="ko-KR" sz="2000" dirty="0">
                <a:latin typeface="+mn-ea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2000" dirty="0" err="1">
                <a:latin typeface="+mn-ea"/>
              </a:rPr>
              <a:t>AVEncoder</a:t>
            </a:r>
            <a:r>
              <a:rPr lang="ko-KR" altLang="en-US" sz="2000" dirty="0">
                <a:latin typeface="+mn-ea"/>
              </a:rPr>
              <a:t>는 </a:t>
            </a:r>
            <a:r>
              <a:rPr lang="en-US" altLang="ko-KR" sz="2000" dirty="0">
                <a:latin typeface="+mn-ea"/>
              </a:rPr>
              <a:t>Nvidia</a:t>
            </a:r>
            <a:r>
              <a:rPr lang="ko-KR" altLang="en-US" sz="2000" dirty="0">
                <a:latin typeface="+mn-ea"/>
              </a:rPr>
              <a:t>의 </a:t>
            </a:r>
            <a:r>
              <a:rPr lang="en-US" altLang="ko-KR" sz="2000" dirty="0">
                <a:latin typeface="+mn-ea"/>
              </a:rPr>
              <a:t>NVENC</a:t>
            </a:r>
            <a:r>
              <a:rPr lang="ko-KR" altLang="en-US" sz="2000" dirty="0">
                <a:latin typeface="+mn-ea"/>
              </a:rPr>
              <a:t>하드웨어를 이용해서 </a:t>
            </a:r>
            <a:r>
              <a:rPr lang="ko-KR" altLang="en-US" sz="2000" dirty="0" err="1">
                <a:latin typeface="+mn-ea"/>
              </a:rPr>
              <a:t>렌더링되는</a:t>
            </a:r>
            <a:r>
              <a:rPr lang="ko-KR" altLang="en-US" sz="2000" dirty="0">
                <a:latin typeface="+mn-ea"/>
              </a:rPr>
              <a:t> 프레임들을 동영상 스트림으로 </a:t>
            </a:r>
            <a:r>
              <a:rPr lang="en-US" altLang="ko-KR" sz="2000" dirty="0">
                <a:latin typeface="+mn-ea"/>
              </a:rPr>
              <a:t>Encoding</a:t>
            </a:r>
            <a:r>
              <a:rPr lang="ko-KR" altLang="en-US" sz="2000" dirty="0">
                <a:latin typeface="+mn-ea"/>
              </a:rPr>
              <a:t>하는 기능을 지원합니다</a:t>
            </a:r>
            <a:r>
              <a:rPr lang="en-US" altLang="ko-KR" sz="2000" dirty="0">
                <a:latin typeface="+mn-ea"/>
              </a:rPr>
              <a:t>.</a:t>
            </a: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06002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BC0AC897-35F3-AF60-72E6-47E7778A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비디오 </a:t>
            </a:r>
            <a:r>
              <a:rPr lang="en-US" altLang="ko-KR" dirty="0"/>
              <a:t>Encoding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E58776-EF64-8850-2989-FF7D251E0D9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526" y="4911396"/>
            <a:ext cx="6953607" cy="209561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3A56B5CA-C810-B7F9-7BD8-140118F4D81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526" y="1352550"/>
            <a:ext cx="9696948" cy="34101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F2B9A7-E60A-9A12-4F7D-56343A2CFC72}"/>
              </a:ext>
            </a:extLst>
          </p:cNvPr>
          <p:cNvSpPr txBox="1"/>
          <p:nvPr/>
        </p:nvSpPr>
        <p:spPr>
          <a:xfrm>
            <a:off x="1056195" y="5303725"/>
            <a:ext cx="9601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>
                <a:latin typeface="+mn-ea"/>
              </a:rPr>
              <a:t>저 프레임으로 </a:t>
            </a:r>
            <a:r>
              <a:rPr lang="ko-KR" altLang="en-US" sz="2000" dirty="0" err="1">
                <a:latin typeface="+mn-ea"/>
              </a:rPr>
              <a:t>렌더링되는</a:t>
            </a:r>
            <a:r>
              <a:rPr lang="ko-KR" altLang="en-US" sz="2000" dirty="0">
                <a:latin typeface="+mn-ea"/>
              </a:rPr>
              <a:t> 프레임들도 결과 동영상에서는 부드러운 고프레임으로 보이게 하기 위해서 </a:t>
            </a:r>
            <a:r>
              <a:rPr lang="ko-KR" altLang="en-US" sz="2000" dirty="0" err="1">
                <a:latin typeface="+mn-ea"/>
              </a:rPr>
              <a:t>언리얼</a:t>
            </a:r>
            <a:r>
              <a:rPr lang="ko-KR" altLang="en-US" sz="2000" dirty="0">
                <a:latin typeface="+mn-ea"/>
              </a:rPr>
              <a:t> 엔진의 코드를 일부 수정했습니다</a:t>
            </a:r>
            <a:r>
              <a:rPr lang="en-US" altLang="ko-KR" sz="2000" dirty="0">
                <a:latin typeface="+mn-ea"/>
              </a:rPr>
              <a:t>.</a:t>
            </a:r>
          </a:p>
          <a:p>
            <a:r>
              <a:rPr lang="en-US" altLang="ko-KR" sz="2000" dirty="0">
                <a:latin typeface="+mn-ea"/>
              </a:rPr>
              <a:t>    (</a:t>
            </a:r>
            <a:r>
              <a:rPr lang="ko-KR" altLang="en-US" sz="2000" dirty="0">
                <a:latin typeface="+mn-ea"/>
              </a:rPr>
              <a:t>프레임 사이 시간</a:t>
            </a:r>
            <a:r>
              <a:rPr lang="en-US" altLang="ko-KR" sz="2000" dirty="0">
                <a:latin typeface="+mn-ea"/>
              </a:rPr>
              <a:t>+</a:t>
            </a:r>
            <a:r>
              <a:rPr lang="ko-KR" altLang="en-US" sz="2000" dirty="0" err="1">
                <a:latin typeface="+mn-ea"/>
              </a:rPr>
              <a:t>비트레이트값</a:t>
            </a:r>
            <a:r>
              <a:rPr lang="en-US" altLang="ko-KR" sz="2000" dirty="0">
                <a:latin typeface="+mn-ea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+mn-ea"/>
              </a:rPr>
              <a:t>그 결과 그래픽 </a:t>
            </a:r>
            <a:r>
              <a:rPr lang="ko-KR" altLang="en-US" sz="2000" dirty="0" err="1">
                <a:latin typeface="+mn-ea"/>
              </a:rPr>
              <a:t>계산량이</a:t>
            </a:r>
            <a:r>
              <a:rPr lang="ko-KR" altLang="en-US" sz="2000" dirty="0">
                <a:latin typeface="+mn-ea"/>
              </a:rPr>
              <a:t> 높은 </a:t>
            </a:r>
            <a:r>
              <a:rPr lang="ko-KR" altLang="en-US" sz="2000" dirty="0" err="1">
                <a:latin typeface="+mn-ea"/>
              </a:rPr>
              <a:t>렌더링과정도</a:t>
            </a:r>
            <a:r>
              <a:rPr lang="ko-KR" altLang="en-US" sz="2000" dirty="0">
                <a:latin typeface="+mn-ea"/>
              </a:rPr>
              <a:t> </a:t>
            </a:r>
            <a:r>
              <a:rPr lang="ko-KR" altLang="en-US" sz="2000" dirty="0" err="1">
                <a:latin typeface="+mn-ea"/>
              </a:rPr>
              <a:t>목표로하는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FPS</a:t>
            </a:r>
            <a:r>
              <a:rPr lang="ko-KR" altLang="en-US" sz="2000" dirty="0">
                <a:latin typeface="+mn-ea"/>
              </a:rPr>
              <a:t>의 동영상으로 녹화할 수 있게 되었습니다</a:t>
            </a:r>
            <a:r>
              <a:rPr lang="en-US" altLang="ko-KR" sz="2000" dirty="0">
                <a:latin typeface="+mn-ea"/>
              </a:rPr>
              <a:t>.</a:t>
            </a: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64936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B96AD51-5B58-7D70-2C99-5EF273BF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리플레이 </a:t>
            </a:r>
            <a:r>
              <a:rPr lang="en-US" altLang="ko-KR" dirty="0"/>
              <a:t>Customize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CC0687C-9425-6387-EE32-BF31035A35E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717" y="1690140"/>
            <a:ext cx="4553184" cy="44198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F24CF9-05C9-A20B-82F4-27C6DF56A617}"/>
              </a:ext>
            </a:extLst>
          </p:cNvPr>
          <p:cNvSpPr txBox="1"/>
          <p:nvPr/>
        </p:nvSpPr>
        <p:spPr>
          <a:xfrm>
            <a:off x="6573981" y="2604540"/>
            <a:ext cx="486294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n-ea"/>
              </a:rPr>
              <a:t>- </a:t>
            </a:r>
            <a:r>
              <a:rPr lang="ko-KR" altLang="en-US" sz="2000" dirty="0">
                <a:latin typeface="+mn-ea"/>
              </a:rPr>
              <a:t>리플레이를 다시 재생하는데 플레이어의 선호도에 맞는 </a:t>
            </a:r>
            <a:r>
              <a:rPr lang="en-US" altLang="ko-KR" sz="2000" dirty="0">
                <a:latin typeface="+mn-ea"/>
              </a:rPr>
              <a:t>Parameter</a:t>
            </a:r>
            <a:r>
              <a:rPr lang="ko-KR" altLang="en-US" sz="2000" dirty="0">
                <a:latin typeface="+mn-ea"/>
              </a:rPr>
              <a:t>들을 설정하도록 구현</a:t>
            </a:r>
            <a:endParaRPr lang="en-US" altLang="ko-KR" sz="2000" dirty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  <a:p>
            <a:r>
              <a:rPr lang="en-US" altLang="ko-KR" sz="2000" dirty="0">
                <a:latin typeface="+mn-ea"/>
              </a:rPr>
              <a:t>- </a:t>
            </a:r>
            <a:r>
              <a:rPr lang="ko-KR" altLang="en-US" sz="2000" dirty="0">
                <a:latin typeface="+mn-ea"/>
              </a:rPr>
              <a:t>해상도</a:t>
            </a:r>
            <a:r>
              <a:rPr lang="en-US" altLang="ko-KR" sz="2000" dirty="0">
                <a:latin typeface="+mn-ea"/>
              </a:rPr>
              <a:t>, FPS, </a:t>
            </a:r>
            <a:r>
              <a:rPr lang="en-US" altLang="ko-KR" sz="2000" dirty="0" err="1">
                <a:latin typeface="+mn-ea"/>
              </a:rPr>
              <a:t>ReSTIR</a:t>
            </a:r>
            <a:r>
              <a:rPr lang="en-US" altLang="ko-KR" sz="2000" dirty="0">
                <a:latin typeface="+mn-ea"/>
              </a:rPr>
              <a:t> GI, </a:t>
            </a:r>
            <a:r>
              <a:rPr lang="ko-KR" altLang="en-US" sz="2000" dirty="0">
                <a:latin typeface="+mn-ea"/>
              </a:rPr>
              <a:t>플레이어 </a:t>
            </a:r>
            <a:r>
              <a:rPr lang="en-US" altLang="ko-KR" sz="2000" dirty="0">
                <a:latin typeface="+mn-ea"/>
              </a:rPr>
              <a:t>Mesh, </a:t>
            </a:r>
            <a:r>
              <a:rPr lang="ko-KR" altLang="en-US" sz="2000" dirty="0">
                <a:latin typeface="+mn-ea"/>
              </a:rPr>
              <a:t>시간대 커스터마이징 가능</a:t>
            </a:r>
          </a:p>
        </p:txBody>
      </p:sp>
    </p:spTree>
    <p:extLst>
      <p:ext uri="{BB962C8B-B14F-4D97-AF65-F5344CB8AC3E}">
        <p14:creationId xmlns:p14="http://schemas.microsoft.com/office/powerpoint/2010/main" val="4065241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FBA7F-E063-141B-006D-6955ECD9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303" y="28575"/>
            <a:ext cx="9601200" cy="1485900"/>
          </a:xfrm>
        </p:spPr>
        <p:txBody>
          <a:bodyPr/>
          <a:lstStyle/>
          <a:p>
            <a:r>
              <a:rPr lang="ko-KR" altLang="en-US" dirty="0"/>
              <a:t>결과</a:t>
            </a:r>
          </a:p>
        </p:txBody>
      </p:sp>
      <p:pic>
        <p:nvPicPr>
          <p:cNvPr id="4" name="HighQualityReplayRecordVideoCut">
            <a:hlinkClick r:id="" action="ppaction://media"/>
            <a:extLst>
              <a:ext uri="{FF2B5EF4-FFF2-40B4-BE49-F238E27FC236}">
                <a16:creationId xmlns:a16="http://schemas.microsoft.com/office/drawing/2014/main" id="{3B8FF815-2838-7625-F45F-A2BA93E481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7631" y="771525"/>
            <a:ext cx="9710350" cy="546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087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8F032-99CA-248E-D308-635802CEB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1639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5049C1-29B6-4B84-1A8A-3F2C13CAF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Motivation</a:t>
            </a:r>
            <a:endParaRPr lang="ko-KR" altLang="en-US" dirty="0"/>
          </a:p>
        </p:txBody>
      </p:sp>
      <p:pic>
        <p:nvPicPr>
          <p:cNvPr id="4" name="Zelda Breath of the Wild Chicken Attack">
            <a:hlinkClick r:id="" action="ppaction://media"/>
            <a:extLst>
              <a:ext uri="{FF2B5EF4-FFF2-40B4-BE49-F238E27FC236}">
                <a16:creationId xmlns:a16="http://schemas.microsoft.com/office/drawing/2014/main" id="{5F0F4C94-B529-9A28-930A-B4B4B024564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9593" y="2171700"/>
            <a:ext cx="5452075" cy="30667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581249-BF5F-9034-B7E7-EDE58F19E476}"/>
              </a:ext>
            </a:extLst>
          </p:cNvPr>
          <p:cNvSpPr txBox="1"/>
          <p:nvPr/>
        </p:nvSpPr>
        <p:spPr>
          <a:xfrm>
            <a:off x="1109593" y="5372100"/>
            <a:ext cx="5098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젤다의</a:t>
            </a:r>
            <a:r>
              <a:rPr lang="ko-KR" altLang="en-US" dirty="0"/>
              <a:t> 전설</a:t>
            </a:r>
            <a:r>
              <a:rPr lang="en-US" altLang="ko-KR" dirty="0"/>
              <a:t>: Breath of the Wild(2017)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F4920E-DC18-388A-CE9F-B29F3291A285}"/>
              </a:ext>
            </a:extLst>
          </p:cNvPr>
          <p:cNvSpPr txBox="1"/>
          <p:nvPr/>
        </p:nvSpPr>
        <p:spPr>
          <a:xfrm>
            <a:off x="6795654" y="2439532"/>
            <a:ext cx="45373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/>
              <a:t>많은 게임 유저들이 게임을 하면서 플레이 동영상을 저장하고 있습니다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이렇게 저장된 게임 동영상들은 게임 플레이 순간의 </a:t>
            </a:r>
            <a:r>
              <a:rPr lang="en-US" altLang="ko-KR" sz="2000" dirty="0"/>
              <a:t>‘</a:t>
            </a:r>
            <a:r>
              <a:rPr lang="ko-KR" altLang="en-US" sz="2000" dirty="0"/>
              <a:t>재미</a:t>
            </a:r>
            <a:r>
              <a:rPr lang="en-US" altLang="ko-KR" sz="2000" dirty="0"/>
              <a:t>’,’</a:t>
            </a:r>
            <a:r>
              <a:rPr lang="ko-KR" altLang="en-US" sz="2000" dirty="0"/>
              <a:t>감동</a:t>
            </a:r>
            <a:r>
              <a:rPr lang="en-US" altLang="ko-KR" sz="2000" dirty="0"/>
              <a:t>’</a:t>
            </a:r>
            <a:r>
              <a:rPr lang="ko-KR" altLang="en-US" sz="2000" dirty="0"/>
              <a:t>을 소장하거나 다른 사람들과 공유하는데 사용됩니다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198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00D33DA4-B3AD-5121-E666-2E410AEE5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/>
              <a:t>Motivation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5F670F0-508E-16FF-348B-70DF7E35D42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381" y="1794164"/>
            <a:ext cx="3740728" cy="3740728"/>
          </a:xfrm>
          <a:prstGeom prst="rect">
            <a:avLst/>
          </a:prstGeom>
        </p:spPr>
      </p:pic>
      <p:sp>
        <p:nvSpPr>
          <p:cNvPr id="14" name="Rectangle 4">
            <a:extLst>
              <a:ext uri="{FF2B5EF4-FFF2-40B4-BE49-F238E27FC236}">
                <a16:creationId xmlns:a16="http://schemas.microsoft.com/office/drawing/2014/main" id="{009A9CB4-8D00-88F2-6446-028C5BB490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2171700"/>
            <a:ext cx="5039349" cy="3077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-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기존 </a:t>
            </a:r>
            <a:r>
              <a:rPr lang="ko-KR" altLang="en-US" sz="2000" dirty="0">
                <a:latin typeface="+mn-ea"/>
              </a:rPr>
              <a:t>게임 녹화에 대한 의문</a:t>
            </a:r>
            <a:r>
              <a:rPr lang="en-US" altLang="ko-KR" sz="2000" dirty="0">
                <a:latin typeface="+mn-ea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‘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왜 리플레이를 기록할 때,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effectLst/>
                <a:latin typeface="+mn-ea"/>
              </a:rPr>
              <a:t>인게임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 그래픽 옵션 그대로 리플레이를 기록해야 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하는가</a:t>
            </a: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?’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2000" b="0" i="0" u="none" strike="noStrike" cap="none" normalizeH="0" baseline="0" dirty="0">
              <a:ln>
                <a:noFill/>
              </a:ln>
              <a:effectLst/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‘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렌더링 과정에 시간투자를 더 하고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effectLst/>
                <a:latin typeface="+mn-ea"/>
              </a:rPr>
              <a:t>고퀄리티의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 동영상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을 </a:t>
            </a:r>
            <a:r>
              <a:rPr kumimoji="0" lang="ko-KR" altLang="en-US" sz="2000" b="0" i="0" u="none" strike="noStrike" cap="none" normalizeH="0" baseline="0" dirty="0" err="1">
                <a:ln>
                  <a:noFill/>
                </a:ln>
                <a:effectLst/>
                <a:latin typeface="+mn-ea"/>
              </a:rPr>
              <a:t>녹화하는게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 더 좋지 않은가</a:t>
            </a: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?</a:t>
            </a:r>
            <a:r>
              <a:rPr lang="en-US" altLang="ko-KR" sz="2000" dirty="0">
                <a:latin typeface="+mn-ea"/>
              </a:rPr>
              <a:t>’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 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effectLst/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ko-KR" sz="2000" dirty="0"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- 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이러한 의문이 </a:t>
            </a: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Motivation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effectLst/>
                <a:latin typeface="+mn-ea"/>
              </a:rPr>
              <a:t>이 되어 본 프로젝트를 진행하게 되었습니다</a:t>
            </a:r>
            <a:r>
              <a:rPr lang="en-US" altLang="ko-KR" sz="2000" dirty="0">
                <a:latin typeface="+mn-ea"/>
              </a:rPr>
              <a:t>.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69917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850790BE-EFFE-6B4F-05D8-5358E3B0E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1" y="2354287"/>
            <a:ext cx="5340927" cy="3290011"/>
          </a:xfr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F5E5D725-AF95-5083-B2E6-BE7F6073B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ko-KR" altLang="en-US" dirty="0"/>
              <a:t>프로젝트 목표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6A6DB1-9B62-FCA9-1173-54D5EA6A2160}"/>
              </a:ext>
            </a:extLst>
          </p:cNvPr>
          <p:cNvSpPr txBox="1"/>
          <p:nvPr/>
        </p:nvSpPr>
        <p:spPr>
          <a:xfrm>
            <a:off x="6961908" y="3013522"/>
            <a:ext cx="453043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>
                <a:latin typeface="+mn-ea"/>
              </a:rPr>
              <a:t>프로젝트 목표</a:t>
            </a:r>
            <a:r>
              <a:rPr lang="en-US" altLang="ko-KR" sz="2000" dirty="0">
                <a:latin typeface="+mn-ea"/>
              </a:rPr>
              <a:t>: </a:t>
            </a:r>
            <a:r>
              <a:rPr lang="ko-KR" altLang="en-US" sz="2000" dirty="0" err="1">
                <a:latin typeface="+mn-ea"/>
              </a:rPr>
              <a:t>인게임</a:t>
            </a:r>
            <a:r>
              <a:rPr lang="ko-KR" altLang="en-US" sz="2000" dirty="0">
                <a:latin typeface="+mn-ea"/>
              </a:rPr>
              <a:t> 플레이 데이터를 저장하고 해당 데이터를 </a:t>
            </a:r>
            <a:r>
              <a:rPr lang="ko-KR" altLang="en-US" sz="2000" dirty="0" err="1">
                <a:latin typeface="+mn-ea"/>
              </a:rPr>
              <a:t>고퀄리티</a:t>
            </a:r>
            <a:r>
              <a:rPr lang="ko-KR" altLang="en-US" sz="2000" dirty="0">
                <a:latin typeface="+mn-ea"/>
              </a:rPr>
              <a:t> 동영상으로 추출하는 기술의 개발</a:t>
            </a:r>
            <a:r>
              <a:rPr lang="en-US" altLang="ko-KR" sz="2000" dirty="0">
                <a:latin typeface="+mn-ea"/>
              </a:rPr>
              <a:t> </a:t>
            </a:r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FC9226C-3CCA-BB89-1688-C15F8AE386B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199" y="1546702"/>
            <a:ext cx="1852693" cy="80758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94998AA-DD49-37F5-8E6F-58721CF47BE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898" y="1546702"/>
            <a:ext cx="1143001" cy="81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64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9A4BFEEF-764E-9F8B-2B96-B10A3BD34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ko-KR" altLang="en-US" dirty="0"/>
              <a:t>기술 구성</a:t>
            </a:r>
            <a:br>
              <a:rPr lang="en-US" altLang="ko-KR" dirty="0"/>
            </a:b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0CC4B2-5D04-C762-0E6B-57F0B7A3A54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389" y="1508924"/>
            <a:ext cx="8784011" cy="466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918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B4B006-3520-0ACB-FB21-4A14F657C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리플레이 기록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3C506D2F-0721-727B-6D60-99C4E9C7C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5119330"/>
            <a:ext cx="10113818" cy="1402493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언리얼</a:t>
            </a:r>
            <a:r>
              <a:rPr lang="ko-KR" altLang="en-US" dirty="0"/>
              <a:t> 엔진에 이미 구현 되어있는 리플레이 시스템을 이용</a:t>
            </a:r>
            <a:endParaRPr lang="en-US" altLang="ko-KR" dirty="0"/>
          </a:p>
          <a:p>
            <a:r>
              <a:rPr lang="ko-KR" altLang="en-US" dirty="0"/>
              <a:t>녹화 시작이후 녹화 종료까지의 플레이 데이터를 </a:t>
            </a:r>
            <a:r>
              <a:rPr lang="en-US" altLang="ko-KR" dirty="0"/>
              <a:t>.replay</a:t>
            </a:r>
            <a:r>
              <a:rPr lang="ko-KR" altLang="en-US" dirty="0"/>
              <a:t>포맷의 파일로 저장합니다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5B03F2F6-138B-D0C9-AB84-560C2996926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84" y="1314450"/>
            <a:ext cx="5891652" cy="318620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C2FBE4E-0585-FF51-04E1-5ACAA660601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292" y="1314450"/>
            <a:ext cx="5317160" cy="29953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A5D7A8-B06A-36F5-E843-F5477BE49A1D}"/>
              </a:ext>
            </a:extLst>
          </p:cNvPr>
          <p:cNvSpPr txBox="1"/>
          <p:nvPr/>
        </p:nvSpPr>
        <p:spPr>
          <a:xfrm>
            <a:off x="6884894" y="4500656"/>
            <a:ext cx="3173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(Fortnite</a:t>
            </a:r>
            <a:r>
              <a:rPr lang="ko-KR" altLang="en-US" dirty="0"/>
              <a:t> 리플레이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2137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DC7FE26-146E-B31C-6127-166B5F333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리플레이 기록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924A187-53E8-907E-1DF3-98BF124EFF7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914" y="1654326"/>
            <a:ext cx="3947474" cy="435362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B9693E0-DF37-5900-36FE-BA628B6252F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106" y="1654326"/>
            <a:ext cx="5619072" cy="33681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2C4BB1B-E089-8062-7CD6-B97708902D86}"/>
              </a:ext>
            </a:extLst>
          </p:cNvPr>
          <p:cNvSpPr txBox="1"/>
          <p:nvPr/>
        </p:nvSpPr>
        <p:spPr>
          <a:xfrm>
            <a:off x="1371600" y="5944409"/>
            <a:ext cx="310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Saved/Demos</a:t>
            </a:r>
            <a:r>
              <a:rPr lang="ko-KR" altLang="en-US" dirty="0"/>
              <a:t>폴더에 저장된 리플레이 파일들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DC4E40-10FB-7E48-1A28-5FA8DD218BED}"/>
              </a:ext>
            </a:extLst>
          </p:cNvPr>
          <p:cNvSpPr txBox="1"/>
          <p:nvPr/>
        </p:nvSpPr>
        <p:spPr>
          <a:xfrm>
            <a:off x="6339839" y="5203674"/>
            <a:ext cx="4680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리플레이 파일을 관리하는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38AC4B0-AF36-D373-B67D-B11610A1E03A}"/>
              </a:ext>
            </a:extLst>
          </p:cNvPr>
          <p:cNvSpPr/>
          <p:nvPr/>
        </p:nvSpPr>
        <p:spPr>
          <a:xfrm>
            <a:off x="6932428" y="2171700"/>
            <a:ext cx="1857153" cy="24357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AE02C9A-B05B-3706-C862-9BE346A4284B}"/>
              </a:ext>
            </a:extLst>
          </p:cNvPr>
          <p:cNvCxnSpPr>
            <a:stCxn id="21" idx="3"/>
            <a:endCxn id="25" idx="1"/>
          </p:cNvCxnSpPr>
          <p:nvPr/>
        </p:nvCxnSpPr>
        <p:spPr>
          <a:xfrm flipV="1">
            <a:off x="5207388" y="3389571"/>
            <a:ext cx="1725040" cy="44156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484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75C215-BA4D-486A-ACD7-BCA8DA50F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 err="1"/>
              <a:t>고퀄리티</a:t>
            </a:r>
            <a:r>
              <a:rPr lang="ko-KR" altLang="en-US" dirty="0"/>
              <a:t> 렌더링</a:t>
            </a:r>
            <a:r>
              <a:rPr lang="en-US" altLang="ko-KR" dirty="0"/>
              <a:t>(</a:t>
            </a:r>
            <a:r>
              <a:rPr lang="en-US" altLang="ko-KR" dirty="0" err="1"/>
              <a:t>ReSTIR</a:t>
            </a:r>
            <a:r>
              <a:rPr lang="en-US" altLang="ko-KR" dirty="0"/>
              <a:t> GI)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5A1D18-5430-5CA0-8798-488A8F932BD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1" y="1552807"/>
            <a:ext cx="6039595" cy="41507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C80883-9573-1778-D5C5-E2B76DB61E15}"/>
              </a:ext>
            </a:extLst>
          </p:cNvPr>
          <p:cNvSpPr txBox="1"/>
          <p:nvPr/>
        </p:nvSpPr>
        <p:spPr>
          <a:xfrm>
            <a:off x="7245927" y="2825326"/>
            <a:ext cx="39624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>
                <a:latin typeface="+mn-ea"/>
              </a:rPr>
              <a:t>타겟 논문 선정</a:t>
            </a:r>
            <a:r>
              <a:rPr lang="en-US" altLang="ko-KR" sz="2000" dirty="0">
                <a:latin typeface="+mn-ea"/>
              </a:rPr>
              <a:t>: </a:t>
            </a:r>
            <a:r>
              <a:rPr lang="en-US" altLang="ko-KR" sz="2000" dirty="0" err="1">
                <a:latin typeface="+mn-ea"/>
              </a:rPr>
              <a:t>ReSTIR</a:t>
            </a:r>
            <a:r>
              <a:rPr lang="en-US" altLang="ko-KR" sz="2000" dirty="0">
                <a:latin typeface="+mn-ea"/>
              </a:rPr>
              <a:t> GI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+mn-ea"/>
              </a:rPr>
              <a:t>작은 픽셀 당 샘플수로도 좋은 </a:t>
            </a:r>
            <a:r>
              <a:rPr lang="en-US" altLang="ko-KR" sz="2000" dirty="0" err="1">
                <a:latin typeface="+mn-ea"/>
              </a:rPr>
              <a:t>GlobalIllumination</a:t>
            </a:r>
            <a:r>
              <a:rPr lang="ko-KR" altLang="en-US" sz="2000" dirty="0">
                <a:latin typeface="+mn-ea"/>
              </a:rPr>
              <a:t>효과를 얻을 수 있는 기술에 대한 논문 </a:t>
            </a: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6925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C858DB7-81A6-86AE-2C16-56372BD07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 err="1"/>
              <a:t>고퀄리티</a:t>
            </a:r>
            <a:r>
              <a:rPr lang="ko-KR" altLang="en-US" dirty="0"/>
              <a:t> 렌더링</a:t>
            </a:r>
            <a:r>
              <a:rPr lang="en-US" altLang="ko-KR" dirty="0"/>
              <a:t>(</a:t>
            </a:r>
            <a:r>
              <a:rPr lang="en-US" altLang="ko-KR" dirty="0" err="1"/>
              <a:t>ReSTIR</a:t>
            </a:r>
            <a:r>
              <a:rPr lang="en-US" altLang="ko-KR" dirty="0"/>
              <a:t> GI)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F6D2EA-AFBB-BC18-9B1D-0CD5189C070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41" y="1428750"/>
            <a:ext cx="6419686" cy="29868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44893C-65E7-D4B4-DE76-DF7CF38226BC}"/>
              </a:ext>
            </a:extLst>
          </p:cNvPr>
          <p:cNvSpPr txBox="1"/>
          <p:nvPr/>
        </p:nvSpPr>
        <p:spPr>
          <a:xfrm>
            <a:off x="7245926" y="2534381"/>
            <a:ext cx="45304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000" dirty="0" err="1">
                <a:latin typeface="+mn-ea"/>
              </a:rPr>
              <a:t>ReSTIR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GI</a:t>
            </a:r>
            <a:r>
              <a:rPr lang="ko-KR" altLang="en-US" sz="2000" dirty="0">
                <a:latin typeface="+mn-ea"/>
              </a:rPr>
              <a:t>원리</a:t>
            </a:r>
            <a:r>
              <a:rPr lang="en-US" altLang="ko-KR" sz="2000" dirty="0">
                <a:latin typeface="+mn-ea"/>
              </a:rPr>
              <a:t>: </a:t>
            </a:r>
            <a:r>
              <a:rPr lang="ko-KR" altLang="en-US" sz="2000" dirty="0">
                <a:latin typeface="+mn-ea"/>
              </a:rPr>
              <a:t>특정 픽셀의 과거 픽셀정보와 주변 픽셀정보의 </a:t>
            </a:r>
            <a:r>
              <a:rPr lang="ko-KR" altLang="en-US" sz="2000" dirty="0" err="1">
                <a:latin typeface="+mn-ea"/>
              </a:rPr>
              <a:t>누적값을</a:t>
            </a:r>
            <a:r>
              <a:rPr lang="ko-KR" altLang="en-US" sz="2000" dirty="0">
                <a:latin typeface="+mn-ea"/>
              </a:rPr>
              <a:t> 저장하는 </a:t>
            </a:r>
            <a:r>
              <a:rPr lang="en-US" altLang="ko-KR" sz="2000" dirty="0">
                <a:latin typeface="+mn-ea"/>
              </a:rPr>
              <a:t>Reservoir</a:t>
            </a:r>
            <a:r>
              <a:rPr lang="ko-KR" altLang="en-US" sz="2000" dirty="0">
                <a:latin typeface="+mn-ea"/>
              </a:rPr>
              <a:t>자료구조를 이용해서 </a:t>
            </a:r>
            <a:r>
              <a:rPr lang="en-US" altLang="ko-KR" sz="2000" dirty="0">
                <a:latin typeface="+mn-ea"/>
              </a:rPr>
              <a:t>Path Resampling</a:t>
            </a:r>
            <a:r>
              <a:rPr lang="ko-KR" altLang="en-US" sz="2000" dirty="0">
                <a:latin typeface="+mn-ea"/>
              </a:rPr>
              <a:t>계산을 하는 것</a:t>
            </a:r>
            <a:endParaRPr lang="en-US" altLang="ko-KR" sz="2000" dirty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 err="1">
                <a:latin typeface="+mn-ea"/>
              </a:rPr>
              <a:t>ReSTIR</a:t>
            </a:r>
            <a:r>
              <a:rPr lang="en-US" altLang="ko-KR" sz="2000" dirty="0">
                <a:latin typeface="+mn-ea"/>
              </a:rPr>
              <a:t> GI</a:t>
            </a:r>
            <a:r>
              <a:rPr lang="ko-KR" altLang="en-US" sz="2000" dirty="0">
                <a:latin typeface="+mn-ea"/>
              </a:rPr>
              <a:t>의의</a:t>
            </a:r>
            <a:r>
              <a:rPr lang="en-US" altLang="ko-KR" sz="2000" dirty="0">
                <a:latin typeface="+mn-ea"/>
              </a:rPr>
              <a:t>: </a:t>
            </a:r>
            <a:r>
              <a:rPr lang="ko-KR" altLang="en-US" sz="2000" dirty="0">
                <a:latin typeface="+mn-ea"/>
              </a:rPr>
              <a:t>같은 픽셀당 샘플 수로 기존 방식보다 더 좋은 시각적 효과를 얻을 수 있다</a:t>
            </a:r>
            <a:r>
              <a:rPr lang="en-US" altLang="ko-KR" sz="2000" dirty="0">
                <a:latin typeface="+mn-ea"/>
              </a:rPr>
              <a:t> </a:t>
            </a:r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709EB6D-5ABF-30B8-D57B-A7AD25F650C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267" y="4415629"/>
            <a:ext cx="3111660" cy="225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953136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BBD852A8A6CBA4B882FCB5E9DCC3538" ma:contentTypeVersion="2" ma:contentTypeDescription="새 문서를 만듭니다." ma:contentTypeScope="" ma:versionID="e2dd12031f470b4c3d0d8c2f56280cf2">
  <xsd:schema xmlns:xsd="http://www.w3.org/2001/XMLSchema" xmlns:xs="http://www.w3.org/2001/XMLSchema" xmlns:p="http://schemas.microsoft.com/office/2006/metadata/properties" xmlns:ns3="16e54057-9194-47d6-9a21-23295c7e4e69" targetNamespace="http://schemas.microsoft.com/office/2006/metadata/properties" ma:root="true" ma:fieldsID="7b295358d2615e7c2c05f88abe172ffb" ns3:_="">
    <xsd:import namespace="16e54057-9194-47d6-9a21-23295c7e4e6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e54057-9194-47d6-9a21-23295c7e4e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488401F-7710-439B-9DE5-8FA5972394F6}">
  <ds:schemaRefs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16e54057-9194-47d6-9a21-23295c7e4e69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85493BA-82F1-4D75-A74E-4303970079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6e54057-9194-47d6-9a21-23295c7e4e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2319E34-7E16-419C-A5D5-A6F8476738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TM10001105[[fn=자르기]]</Template>
  <TotalTime>2492</TotalTime>
  <Words>374</Words>
  <Application>Microsoft Office PowerPoint</Application>
  <PresentationFormat>와이드스크린</PresentationFormat>
  <Paragraphs>52</Paragraphs>
  <Slides>15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돋움</vt:lpstr>
      <vt:lpstr>Franklin Gothic Book</vt:lpstr>
      <vt:lpstr>자르기</vt:lpstr>
      <vt:lpstr>High Quality Replay recording </vt:lpstr>
      <vt:lpstr>Motivation</vt:lpstr>
      <vt:lpstr>Motivation</vt:lpstr>
      <vt:lpstr>프로젝트 목표</vt:lpstr>
      <vt:lpstr>기술 구성 </vt:lpstr>
      <vt:lpstr>1. 리플레이 기록</vt:lpstr>
      <vt:lpstr>1. 리플레이 기록</vt:lpstr>
      <vt:lpstr>2. 고퀄리티 렌더링(ReSTIR GI)</vt:lpstr>
      <vt:lpstr>2. 고퀄리티 렌더링(ReSTIR GI)</vt:lpstr>
      <vt:lpstr>2. 고퀄리티 렌더링(ReSTIR GI)</vt:lpstr>
      <vt:lpstr>3. 비디오 Encoding</vt:lpstr>
      <vt:lpstr>3. 비디오 Encoding</vt:lpstr>
      <vt:lpstr>4. 리플레이 Customize</vt:lpstr>
      <vt:lpstr>결과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 Tracing</dc:title>
  <dc:creator>윤태웅</dc:creator>
  <cp:lastModifiedBy>윤태웅</cp:lastModifiedBy>
  <cp:revision>182</cp:revision>
  <dcterms:created xsi:type="dcterms:W3CDTF">2022-10-08T07:08:44Z</dcterms:created>
  <dcterms:modified xsi:type="dcterms:W3CDTF">2023-02-02T06:36:11Z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0x0101004BBD852A8A6CBA4B882FCB5E9DCC3538</vt:lpwstr>
  </property>
</Properties>
</file>

<file path=docProps/thumbnail.jpeg>
</file>